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/>
  <p:notesSz cx="6858000" cy="9144000"/>
  <p:defaultTextStyle>
    <a:lvl1pPr>
      <a:defRPr>
        <a:solidFill>
          <a:srgbClr val="003366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003366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003366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003366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003366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003366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003366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003366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003366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E4EB"/>
          </a:solidFill>
        </a:fill>
      </a:tcStyle>
    </a:wholeTbl>
    <a:band2H>
      <a:tcTxStyle b="def" i="def"/>
      <a:tcStyle>
        <a:tcBdr/>
        <a:fill>
          <a:solidFill>
            <a:srgbClr val="EDF2F5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EB3C8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EB3C8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EB3C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9DF"/>
          </a:solidFill>
        </a:fill>
      </a:tcStyle>
    </a:wholeTbl>
    <a:band2H>
      <a:tcTxStyle b="def" i="def"/>
      <a:tcStyle>
        <a:tcBdr/>
        <a:fill>
          <a:solidFill>
            <a:srgbClr val="EAED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89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89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89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EB3C8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EB3C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50800" cap="flat">
              <a:solidFill>
                <a:srgbClr val="003366"/>
              </a:solidFill>
              <a:prstDash val="solid"/>
              <a:bevel/>
            </a:ln>
          </a:top>
          <a:bottom>
            <a:ln w="127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bevel/>
            </a:ln>
          </a:left>
          <a:right>
            <a:ln w="12700" cap="flat">
              <a:solidFill>
                <a:srgbClr val="003366"/>
              </a:solidFill>
              <a:prstDash val="solid"/>
              <a:bevel/>
            </a:ln>
          </a:right>
          <a:top>
            <a:ln w="12700" cap="flat">
              <a:solidFill>
                <a:srgbClr val="003366"/>
              </a:solidFill>
              <a:prstDash val="solid"/>
              <a:bevel/>
            </a:ln>
          </a:top>
          <a:bottom>
            <a:ln w="25400" cap="flat">
              <a:solidFill>
                <a:srgbClr val="003366"/>
              </a:solidFill>
              <a:prstDash val="solid"/>
              <a:bevel/>
            </a:ln>
          </a:bottom>
          <a:insideH>
            <a:ln w="12700" cap="flat">
              <a:solidFill>
                <a:srgbClr val="003366"/>
              </a:solidFill>
              <a:prstDash val="solid"/>
              <a:bevel/>
            </a:ln>
          </a:insideH>
          <a:insideV>
            <a:ln w="12700" cap="flat">
              <a:solidFill>
                <a:srgbClr val="003366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676400" y="2895600"/>
            <a:ext cx="7391400" cy="91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676400" y="3733800"/>
            <a:ext cx="7391400" cy="74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r">
              <a:buClrTx/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19200" y="0"/>
            <a:ext cx="7391400" cy="13716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219200" y="1676400"/>
            <a:ext cx="7391400" cy="51816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spd="med" advClick="1"/>
  <p:txStyles>
    <p:titleStyle>
      <a:lvl1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8EB3C8"/>
        </a:buClr>
        <a:buSzPct val="75000"/>
        <a:buFont typeface="Wingdings"/>
        <a:buChar char="■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8EB3C8"/>
        </a:buClr>
        <a:buSzPct val="75000"/>
        <a:buFont typeface="Wingdings"/>
        <a:buChar char="■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8EB3C8"/>
        </a:buClr>
        <a:buSzPct val="75000"/>
        <a:buFont typeface="Wingdings"/>
        <a:buChar char="■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3pPr>
      <a:lvl4pPr marL="1699260" indent="-365760">
        <a:spcBef>
          <a:spcPts val="700"/>
        </a:spcBef>
        <a:buClr>
          <a:srgbClr val="8EB3C8"/>
        </a:buClr>
        <a:buSzPct val="75000"/>
        <a:buFont typeface="Wingdings"/>
        <a:buChar char="■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4pPr>
      <a:lvl5pPr marL="2159000" indent="-406400">
        <a:spcBef>
          <a:spcPts val="700"/>
        </a:spcBef>
        <a:buClr>
          <a:srgbClr val="8EB3C8"/>
        </a:buClr>
        <a:buSzPct val="75000"/>
        <a:buFont typeface="Wingdings"/>
        <a:buChar char="■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5pPr>
      <a:lvl6pPr marL="2616200" indent="-406400">
        <a:spcBef>
          <a:spcPts val="700"/>
        </a:spcBef>
        <a:buClr>
          <a:srgbClr val="8EB3C8"/>
        </a:buClr>
        <a:buSzPct val="75000"/>
        <a:buFont typeface="Wingdings"/>
        <a:buChar char="•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6pPr>
      <a:lvl7pPr marL="3073400" indent="-406400">
        <a:spcBef>
          <a:spcPts val="700"/>
        </a:spcBef>
        <a:buClr>
          <a:srgbClr val="8EB3C8"/>
        </a:buClr>
        <a:buSzPct val="75000"/>
        <a:buFont typeface="Wingdings"/>
        <a:buChar char="•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7pPr>
      <a:lvl8pPr marL="3530600" indent="-406400">
        <a:spcBef>
          <a:spcPts val="700"/>
        </a:spcBef>
        <a:buClr>
          <a:srgbClr val="8EB3C8"/>
        </a:buClr>
        <a:buSzPct val="75000"/>
        <a:buFont typeface="Wingdings"/>
        <a:buChar char="•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8pPr>
      <a:lvl9pPr marL="3987800" indent="-406400">
        <a:spcBef>
          <a:spcPts val="700"/>
        </a:spcBef>
        <a:buClr>
          <a:srgbClr val="8EB3C8"/>
        </a:buClr>
        <a:buSzPct val="75000"/>
        <a:buFont typeface="Wingdings"/>
        <a:buChar char="•"/>
        <a:defRPr sz="3200">
          <a:solidFill>
            <a:srgbClr val="003366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Tahoma"/>
          <a:ea typeface="Tahoma"/>
          <a:cs typeface="Tahoma"/>
          <a:sym typeface="Tahom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acomas.aacom.org/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mcas.org/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xamkrackers.com/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By Erik Paulson</a:t>
            </a:r>
          </a:p>
        </p:txBody>
      </p:sp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 defTabSz="603504">
              <a:defRPr sz="1800">
                <a:solidFill>
                  <a:srgbClr val="000000"/>
                </a:solidFill>
                <a:effectLst/>
              </a:defRPr>
            </a:pPr>
            <a:r>
              <a:rPr sz="2640">
                <a:solidFill>
                  <a:srgbClr val="FFFFFF"/>
                </a:solidFill>
                <a:effectLst>
                  <a:outerShdw sx="100000" sy="100000" kx="0" ky="0" algn="b" rotWithShape="0" blurRad="8382" dist="16764" dir="2700000">
                    <a:srgbClr val="000000"/>
                  </a:outerShdw>
                </a:effectLst>
              </a:rPr>
              <a:t>So you think you would like to extend school through 25</a:t>
            </a:r>
            <a:r>
              <a:rPr baseline="28969" sz="2640">
                <a:solidFill>
                  <a:srgbClr val="FFFFFF"/>
                </a:solidFill>
                <a:effectLst>
                  <a:outerShdw sx="100000" sy="100000" kx="0" ky="0" algn="b" rotWithShape="0" blurRad="8382" dist="16764" dir="2700000">
                    <a:srgbClr val="000000"/>
                  </a:outerShdw>
                </a:effectLst>
              </a:rPr>
              <a:t>th</a:t>
            </a:r>
            <a:r>
              <a:rPr sz="2640">
                <a:solidFill>
                  <a:srgbClr val="FFFFFF"/>
                </a:solidFill>
                <a:effectLst>
                  <a:outerShdw sx="100000" sy="100000" kx="0" ky="0" algn="b" rotWithShape="0" blurRad="8382" dist="16764" dir="2700000">
                    <a:srgbClr val="000000"/>
                  </a:outerShdw>
                </a:effectLst>
              </a:rPr>
              <a:t> grade?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vs. M.D. Medical Schools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Average GPA of applicants who were accepted.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schools in 2006= 3.45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 schools in 2006= 3.64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Average MCAT scores of applicants who were accepted.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schools in 2006= 25.31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 schools in 2006= 30.40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FFFFFF"/>
                </a:solidFill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rPr>
              <a:t>International/ Caribbean Medical Schools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1028700" indent="-1028700">
              <a:spcBef>
                <a:spcPts val="2300"/>
              </a:spcBef>
              <a:defRPr sz="9600">
                <a:effectLst>
                  <a:outerShdw sx="100000" sy="100000" kx="0" ky="0" algn="b" rotWithShape="0" blurRad="12700" dist="635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600">
                <a:solidFill>
                  <a:srgbClr val="003366"/>
                </a:solidFill>
                <a:effectLst>
                  <a:outerShdw sx="100000" sy="100000" kx="0" ky="0" algn="b" rotWithShape="0" blurRad="12700" dist="63500" dir="2700000">
                    <a:srgbClr val="000000"/>
                  </a:outerShdw>
                </a:effectLst>
              </a:rPr>
              <a:t>No!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to apply?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School applications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AACOMAS- American Association of Colleges of Osteopathic Medicine Application Service.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55657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556575"/>
                  </a:solidFill>
                </a:uFill>
                <a:hlinkClick r:id="rId2" invalidUrl="" action="" tgtFrame="" tooltip="" history="1" highlightClick="0" endSnd="0"/>
              </a:rPr>
              <a:t>http://aacomas.aacom.org/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$50 for first school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$45 for second and third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$40 for fourth through sixth schools etc.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Deadline for submission October 1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for some schools.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to apply?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 School applications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AMCAS- American Medical College Application Service.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55657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556575"/>
                  </a:solidFill>
                </a:uFill>
                <a:hlinkClick r:id="rId2" invalidUrl="" action="" tgtFrame="" tooltip="" history="1" highlightClick="0" endSnd="0"/>
              </a:rPr>
              <a:t>www.amcas.org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$160 for first school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$30 for each additional school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Deadline for submission October 15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for some schools.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80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What is included in my application?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GPA overall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GPA major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GPA pre-medical requirements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All MCAT scores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Personal Statement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Transcripts 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3 letters of recommendation</a:t>
            </a:r>
            <a:endParaRPr sz="3136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336042" indent="-336042" defTabSz="896111">
              <a:defRPr sz="1800">
                <a:solidFill>
                  <a:srgbClr val="000000"/>
                </a:solidFill>
                <a:effectLst/>
              </a:defRPr>
            </a:pPr>
            <a:r>
              <a:rPr sz="3136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Passport size photo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Personal Statement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This is a statement telling them why you will become an excellent physician.  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Don’t repeat information that they already have!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MCAT scores, GPA etc.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Make it exciting!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Have multiple people proofread it.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Letters of recommendation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Physicians whom you have shadowed.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Professors from your pre-med core.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 family members!  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Everyone’s Mom thinks they deserve to get in!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Ask them if they feel that they could write you a positive letter of recommendation.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You won’t see it and the last thing you want is to send a negative letter with your application!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Secondary Applications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If they “like your first application” (AKA- want more of your hard earned money), they will send you a secondary.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Almost all schools will send you one so this is not the right time to celebrate!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Fill this out promptly and send it back.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Approximately $100 per school!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 many to apply to?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 many as you can afford!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It may be time to call up that rich uncle you have to ask for some assistance!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 delivered Chinese food!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Interviews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Fellas- Cut your dang hair!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Dress nicely- Formal business wear.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My interview example.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 crazy colored hair.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 piercings (earrings for women is o.k.)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Be 30 minutes early!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Carry on your clothes if flying.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Career Path of a Physician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Pre-school- 1 year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Elementary School- 7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Middle School- 2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High School- 4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Undergraduate- 4-6 years (depending on how much beer you drink)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Medical School- 4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Internship- 1 year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Residency- 2-4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Fellowship- 1-3 years</a:t>
            </a:r>
            <a:endParaRPr sz="2744">
              <a:solidFill>
                <a:srgbClr val="003366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0" marL="294036" indent="-294036" defTabSz="89611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44">
                <a:solidFill>
                  <a:srgbClr val="003366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Total= 25-32 years of school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ercing%2520%25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47800"/>
            <a:ext cx="6781800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K_PantsJacke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4562" y="0"/>
            <a:ext cx="471487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00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524000"/>
            <a:ext cx="6654800" cy="499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492f33314d784171504d2d634c2e5f534c3136305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685800"/>
            <a:ext cx="4741863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Interviews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Common questions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Tell me about yourself?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Why do you want to become a physician?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Why should we choose you over the other applicants?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are your strengths or weaknesses?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Be prepared to explain any grades of C+ or worse.  Don’t make lame excuses.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Read up on current medical issues!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Financial Aid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Once accepted, the financial aid department of your medical school will work with you!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If you are single, and will be taking out loans to cover tuition and living expenses (like most medical students do), be prepared to have between $150,000 and $275,000 in debt by the time you graduate!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Armed Forces Scholarship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Extreme Pro’s and Con’s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Once accepted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Now the hard work and competition begins!</a:t>
            </a:r>
          </a:p>
        </p:txBody>
      </p:sp>
      <p:pic>
        <p:nvPicPr>
          <p:cNvPr id="98" name="051115boxing_mismatc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2843212"/>
            <a:ext cx="3895725" cy="386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Invest in this!</a:t>
            </a:r>
          </a:p>
        </p:txBody>
      </p:sp>
      <p:pic>
        <p:nvPicPr>
          <p:cNvPr id="101" name="starbucks_cu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905000"/>
            <a:ext cx="3205163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redbu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905000"/>
            <a:ext cx="3886200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Medical School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First 2 years are dedicated to class work.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Approximately 26 credit hours per semester!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Lecture 7am-5pm M-F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Study 2 hours/night on weekdays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Study 5 hours/day on weekends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Multiple “All-nighters” per month.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Examples of classes include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Pharmacology, Pathology, Anatomy, Physiology, Biochemistry, Neuroscience, Microbiology, Physical Diagnosis, Osteopathic Manipulation (D.O. only)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Medical School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Your 3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rd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&amp; 4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year are dedicated to clinical rotations.  Some examples include-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Surgery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Emergency Medicine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Primary Care (Family Practice)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Pediatrics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Obstetrics/ Gynecology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Internal Medicine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Cardiology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Pulmonology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Electives- Radiology, Dermatology, Ophthalmology, Etc…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should I major in?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It doesn’t really matter.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However, it will be significantly easier if you major in…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Biology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Chemistry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Physics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Biochemistry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Physiology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These majors will allow you to meet pre-medical requirements as well as fulfill your core requirements.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They will also prepare you for some classes that you will take in medical school.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Medical School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At the end of your 3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rd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year, you should decide which specialty you would like to do a residency in.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During your 4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year, you should do multiple 1 month rotations in the specialty you chose, at institutions with residencies that you are interested in.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About half way through your 4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year, you will begin applying for residencies.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It is similar to the process of applying to medical school.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You must pass 3 board exams to graduate.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Choosing a specialty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What do you enjoy?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Quality of life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Night &amp; Weekend Call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Hours per week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Vacation time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Personality of colleagues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Patient encounters &amp; follow-up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Choosing a specialty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This is where your hard work pays off!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Salary (Averages for 2007)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Pediatrics- $160,000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Family Practice- $160,000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Internal Medicine- $175,000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Psychiatry- $190,000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Emergency Medicine- $240,000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General Surgery- $250,000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Anesthesia- $310,000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Dermatology- $320,000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Radiology- $380,000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Cardiology- $390,000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Orthopedic Surgery- $400,000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Neurosurgery- $530,000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Internship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1 year of very hard work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Average salary- $41,000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Basically minimum wage when you consider how many hours you will be working!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Similar to 3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rd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and 4</a:t>
            </a:r>
            <a:r>
              <a:rPr baseline="30000"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</a:t>
            </a: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year of medical school in that you will be rotating through different specialties of medicine.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Some M.D. residencies do not require an internship, some do.  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All D.O. residencies require an internship.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Residency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2-4 years depending on your specialty.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Ex.- Family practice is fewer years than neurosurgery.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This is when you learn every aspect of your specialty and, at the end, become board certified in that specialty.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Slight pay increase from internship, but not much!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Fellowship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If you would like to sub-specialize, you have the option of completing a fellowship. 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1-3 years of extra training at slightly higher than resident salary.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Examples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Neurointerventional radiology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Cardiology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Pulmonology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50391">
              <a:defRPr sz="372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FFFFFF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rPr>
              <a:t>How you are probably feeling now!</a:t>
            </a:r>
          </a:p>
        </p:txBody>
      </p:sp>
      <p:pic>
        <p:nvPicPr>
          <p:cNvPr id="129" name="MPj04140350000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2667000"/>
            <a:ext cx="2474913" cy="312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Pj04140370000[1]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2667000"/>
            <a:ext cx="2166938" cy="312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13231">
              <a:defRPr sz="3120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120">
                <a:solidFill>
                  <a:srgbClr val="FFFFFF"/>
                </a:solidFill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rPr>
              <a:t>How you will feel when you achieve your goal!</a:t>
            </a:r>
          </a:p>
        </p:txBody>
      </p:sp>
      <p:pic>
        <p:nvPicPr>
          <p:cNvPr id="133" name="2769295419_682465eaf0.jpg" descr="Michael Phelps wins record eighth gold medal by CC2008NN.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600200"/>
            <a:ext cx="5886450" cy="4697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Remember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You can do this if you are determined, persistent, and work hard!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Good luck, and feel free to email me at erik_paulson@yahoo.com for a personal consult!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Cost= 1 round of golf including beer.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If you beat me, I will even look over your personal statement!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Any Questions?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04672">
              <a:defRPr sz="3520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20">
                <a:solidFill>
                  <a:srgbClr val="FFFFFF"/>
                </a:solidFill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rPr>
              <a:t>Rock your pre-medical requirements!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English Composition- 1 year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College Algebra- 1 semester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Biology- 1 year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General Chemistry- 1 year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Organic Chemistry- 1 year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Physics- 1 year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Some schools may require: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Calculus- 1 semester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Statistics- 1 semester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Cell Biology- 1 semester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Biochemistry- 1 year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Genetics- 1 semester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13231">
              <a:defRPr sz="3120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120">
                <a:solidFill>
                  <a:srgbClr val="FFFFFF"/>
                </a:solidFill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rPr>
              <a:t>Do as much volunteer work and shadowing as possible!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Very important to have medical experience.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Shadow a physician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Volunteer at a local hospital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Go on a medical mission to a foreign country!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143000" indent="-228600"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This will give you experience and something good to write about in your personal statement!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13231">
              <a:defRPr sz="3120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120">
                <a:solidFill>
                  <a:srgbClr val="FFFFFF"/>
                </a:solidFill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rPr>
              <a:t>After completing the pre-med requirements, take the MCAT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4603" indent="-254603" defTabSz="90525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Medical College Admission Test</a:t>
            </a:r>
            <a:endParaRPr sz="2376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0" marL="254603" indent="-254603" defTabSz="90525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Possibly the most important number on your application.  </a:t>
            </a:r>
            <a:endParaRPr sz="2376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1" marL="654694" indent="-202066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9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Study hard and take as many practice tests as possible!</a:t>
            </a:r>
            <a:endParaRPr sz="1979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0" marL="254603" indent="-254603" defTabSz="90525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76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Prep courses offered through-</a:t>
            </a:r>
            <a:endParaRPr sz="2376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1" marL="654694" indent="-202066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9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Exam Krackers- (Best Value in my opinion)</a:t>
            </a:r>
            <a:endParaRPr sz="1979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2" marL="1074991" indent="-169735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82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Audio Osmosis- $200 for 10 CD’s</a:t>
            </a:r>
            <a:endParaRPr sz="1782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2" marL="1074991" indent="-169735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82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Study Pack Book Series- $125 for 5 books</a:t>
            </a:r>
            <a:endParaRPr sz="1782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2" marL="1074991" indent="-169735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82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www.Examkrackers.com</a:t>
            </a:r>
            <a:r>
              <a:rPr sz="1782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 to download free home study guide.</a:t>
            </a:r>
            <a:endParaRPr sz="1782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2" marL="1074991" indent="-169735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82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Live 9 week intensive review course.</a:t>
            </a:r>
            <a:endParaRPr sz="1782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3" marL="1501216" indent="-181051" defTabSz="905255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Requires at least 5 students to sign up.</a:t>
            </a:r>
            <a:endParaRPr sz="1584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3" marL="1501216" indent="-181051" defTabSz="905255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2 days per week for 4 hours each day.</a:t>
            </a:r>
            <a:endParaRPr sz="1584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3" marL="1501216" indent="-181051" defTabSz="905255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$1650 includes everything.</a:t>
            </a:r>
            <a:endParaRPr sz="1584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1" marL="654694" indent="-202066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9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Kaplan</a:t>
            </a:r>
            <a:endParaRPr sz="1979">
              <a:solidFill>
                <a:srgbClr val="003366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</a:endParaRPr>
          </a:p>
          <a:p>
            <a:pPr lvl="1" marL="654694" indent="-202066" defTabSz="905255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9">
                <a:solidFill>
                  <a:srgbClr val="003366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rPr>
              <a:t>Princeton Review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Types of physicians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D.O.= Doctor of Osteopathy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M.D.= Medical Doctor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vs. M.D. Medical Schools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Similarities</a:t>
            </a:r>
            <a:endParaRPr sz="32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Both are able to become board certified in any sub-specialty and practice in any state in the U.S.</a:t>
            </a:r>
            <a:endParaRPr sz="28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D.O.’s and M.D.’s earn comparable salaries once graduated.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19200" y="152400"/>
            <a:ext cx="73914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 vs. M.D. Medical Schools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219200" y="1676400"/>
            <a:ext cx="7391400" cy="472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So what is the difference?</a:t>
            </a:r>
            <a:endParaRPr sz="24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D.O.’s learn Osteopathic Manipulation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085850" indent="-17145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Michigan State Example</a:t>
            </a:r>
            <a:endParaRPr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085850" indent="-17145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France, Germany, and Switzerland</a:t>
            </a:r>
            <a:endParaRPr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 marL="1516380" indent="-18288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M.D.’s who take extra classes.</a:t>
            </a:r>
            <a:endParaRPr sz="16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085850" indent="-17145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UK, Canada, Australia, New Zealand</a:t>
            </a:r>
            <a:endParaRPr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 marL="1516380" indent="-18288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D.O.’s are only trained and licensed in manipulation.</a:t>
            </a:r>
            <a:endParaRPr sz="16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D.O.’s can attain either D.O. or M.D. residencies.  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085850" indent="-17145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However, it is more difficult to attain an M.D. residency as a D.O.</a:t>
            </a:r>
            <a:endParaRPr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M.D.’s can only attain M.D. residencies.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Fewer D.O. Medical Schools.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 marL="1085850" indent="-17145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Locations of D.O. schools limited.</a:t>
            </a:r>
            <a:endParaRPr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D.O.’s unable to practice in some foreign countries.</a:t>
            </a:r>
            <a:endParaRPr sz="2000">
              <a:solidFill>
                <a:srgbClr val="003366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33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Less competition with International Medical Graduates for D.O. Residency positions.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8EB3C8"/>
      </a:accent1>
      <a:accent2>
        <a:srgbClr val="6F97B3"/>
      </a:accent2>
      <a:accent3>
        <a:srgbClr val="8F8F8F"/>
      </a:accent3>
      <a:accent4>
        <a:srgbClr val="002C57"/>
      </a:accent4>
      <a:accent5>
        <a:srgbClr val="C4D4DE"/>
      </a:accent5>
      <a:accent6>
        <a:srgbClr val="6589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EB3C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EB3C8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EB3C8"/>
      </a:accent1>
      <a:accent2>
        <a:srgbClr val="6F97B3"/>
      </a:accent2>
      <a:accent3>
        <a:srgbClr val="8F8F8F"/>
      </a:accent3>
      <a:accent4>
        <a:srgbClr val="002C57"/>
      </a:accent4>
      <a:accent5>
        <a:srgbClr val="C4D4DE"/>
      </a:accent5>
      <a:accent6>
        <a:srgbClr val="6589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EB3C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EB3C8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